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91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3" r:id="rId22"/>
    <p:sldId id="277" r:id="rId23"/>
    <p:sldId id="279" r:id="rId24"/>
    <p:sldId id="258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97"/>
    <p:restoredTop sz="94762"/>
  </p:normalViewPr>
  <p:slideViewPr>
    <p:cSldViewPr snapToGrid="0" snapToObjects="1">
      <p:cViewPr varScale="1">
        <p:scale>
          <a:sx n="121" d="100"/>
          <a:sy n="121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632A6-BB08-9A42-838D-9DCA55006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502D53-A3CE-0942-A8EC-AFE07BAF1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29614-F03F-3E48-BFDD-DD17875B5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BD58-B4EF-1A4A-A0B8-F300ABBB738E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852DF-B14B-E546-9AA8-4E43D3CE7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9A612-0D75-524C-B010-078C82706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6AF-AA9C-784E-98B6-227E6D68F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61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2B631-C418-CA4E-AB81-600759627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CE361-6CBC-894B-9087-5D660D064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66D46-1D30-FC48-BF3E-FA88DA679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BD58-B4EF-1A4A-A0B8-F300ABBB738E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72CCD-6A70-DB44-93FB-11431A5D9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3F500-51C6-E846-9024-CB3C9791A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6AF-AA9C-784E-98B6-227E6D68F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88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5BA5B2-8089-9D42-A7E2-54FC0E9819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AB7CFD-A0FF-274E-B5E3-5452CC2F3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47140-926F-AA4A-87A5-6D37F430F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BD58-B4EF-1A4A-A0B8-F300ABBB738E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AE57A-8A6D-6347-867C-A146442DF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370A7-15A5-6B4C-9594-B1E6AB83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6AF-AA9C-784E-98B6-227E6D68F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1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58EC0-CD2A-2F41-8D48-BE7AB039A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FDEA-16E7-EB4B-B2EC-406B9322A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0231E-DD2F-374C-9AB2-A105DA81A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BD58-B4EF-1A4A-A0B8-F300ABBB738E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4D13C-1B25-6740-A425-E3FD2EB77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1ADD7-999B-C643-860C-43615C0E6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6AF-AA9C-784E-98B6-227E6D68F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08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B092-9775-DE40-8E93-BEDE5D91F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62B61-0143-8948-A0F4-976ECB3FF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91DEC-4B09-734F-84C8-6A7CBEF3B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BD58-B4EF-1A4A-A0B8-F300ABBB738E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DAF82-F180-4748-9874-D2311DBBE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B0E77-78B8-B742-8880-6DA7EF8BC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6AF-AA9C-784E-98B6-227E6D68F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32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59BD8-D7C9-6C41-9B52-8850A5CD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919B-BB41-1748-95E1-AE154BDDE7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56C13-BD9D-7646-91FA-DD2EB4915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2931D-81B4-9643-85C2-66F8C163F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BD58-B4EF-1A4A-A0B8-F300ABBB738E}" type="datetimeFigureOut">
              <a:rPr lang="en-US" smtClean="0"/>
              <a:t>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8530F-6CD7-0441-A99F-E0CBF7741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88DD7-1CED-654F-BA20-070767E82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6AF-AA9C-784E-98B6-227E6D68F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48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2BCA1-2A69-B143-9C2C-99ACB3FB3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F0FFF-8D73-D741-873E-0328C273F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9E453-A183-284E-983C-4B3DE5739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0B3E2B-5A1E-2B44-BC17-E4E661243E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519E33-56C3-4843-84A1-5654E92B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B6F311-C649-864C-8A74-ECB417DD6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BD58-B4EF-1A4A-A0B8-F300ABBB738E}" type="datetimeFigureOut">
              <a:rPr lang="en-US" smtClean="0"/>
              <a:t>1/5/20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253F6D-6B45-4347-89A9-D9E739B55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543DC9-5B8F-EF4B-984B-874B908D7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6AF-AA9C-784E-98B6-227E6D68F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1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3E006-3ACA-4141-9E4D-808D03665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89F-F5ED-E649-AF67-6C4B2A2BA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BD58-B4EF-1A4A-A0B8-F300ABBB738E}" type="datetimeFigureOut">
              <a:rPr lang="en-US" smtClean="0"/>
              <a:t>1/5/20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20FFD-B1FF-5346-97C1-1CF9898D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BE6FAD-EDC9-3C4D-AEAF-270C35033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6AF-AA9C-784E-98B6-227E6D68F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19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725945-21A1-3A45-B527-87A083281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BD58-B4EF-1A4A-A0B8-F300ABBB738E}" type="datetimeFigureOut">
              <a:rPr lang="en-US" smtClean="0"/>
              <a:t>1/5/20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BDE3B0-6491-2D44-B62D-B30A1EEA1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B4CD0-E471-5349-917A-4FF5BAF13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6AF-AA9C-784E-98B6-227E6D68F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38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DF405-ADD4-7B49-B0E3-C3960F17F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03E0C-7F21-F046-87C3-0C55D4C01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F30CF-8E35-1A47-BF15-D247364CF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B89822-685A-834F-B22F-E6BE3F1AA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BD58-B4EF-1A4A-A0B8-F300ABBB738E}" type="datetimeFigureOut">
              <a:rPr lang="en-US" smtClean="0"/>
              <a:t>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ABD99-26F9-3041-B521-17A67F4D5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B0D16D-4E1E-3F47-9425-DD1E728B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6AF-AA9C-784E-98B6-227E6D68F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37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BF2E5-CED0-B146-AA3F-6CFFACEBB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841015-FA63-1A42-998D-CF9BF00F39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827245-18A2-F34D-9671-7C4CFB1F18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E963C-4FB5-2C42-8D55-4ED91862A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BBD58-B4EF-1A4A-A0B8-F300ABBB738E}" type="datetimeFigureOut">
              <a:rPr lang="en-US" smtClean="0"/>
              <a:t>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D50E3-0156-FD45-B317-B30EBBA44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53AE2-10C4-3B4D-A2D8-D7E4B9651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936AF-AA9C-784E-98B6-227E6D68F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18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9C56AD-C44D-9B4D-BE59-704B15A78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AFB1B-C98F-EC4A-BBAA-175AFD6C6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2DD3F-D161-4540-958E-F7A10425AA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BBD58-B4EF-1A4A-A0B8-F300ABBB738E}" type="datetimeFigureOut">
              <a:rPr lang="en-US" smtClean="0"/>
              <a:t>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94741-92CD-3740-86E5-18E429E45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2D0D8-4649-C949-A12A-217302BAA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936AF-AA9C-784E-98B6-227E6D68F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81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A821-0E0B-BE4E-9EEE-6FBA9AA93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893643" cy="2621734"/>
          </a:xfrm>
        </p:spPr>
        <p:txBody>
          <a:bodyPr/>
          <a:lstStyle/>
          <a:p>
            <a:r>
              <a:rPr lang="en-US" altLang="zh-CN" b="1" dirty="0"/>
              <a:t>Case</a:t>
            </a:r>
            <a:r>
              <a:rPr lang="zh-CN" altLang="en-US" b="1" dirty="0"/>
              <a:t> </a:t>
            </a:r>
            <a:r>
              <a:rPr lang="en-US" altLang="zh-CN" b="1" dirty="0"/>
              <a:t>study:</a:t>
            </a:r>
            <a:r>
              <a:rPr lang="zh-CN" altLang="en-US" b="1" dirty="0"/>
              <a:t> </a:t>
            </a:r>
            <a:r>
              <a:rPr lang="en-US" altLang="zh-CN" b="1" dirty="0"/>
              <a:t>Sentiment</a:t>
            </a:r>
            <a:r>
              <a:rPr lang="zh-CN" altLang="en-US" b="1" dirty="0"/>
              <a:t> </a:t>
            </a:r>
            <a:r>
              <a:rPr lang="en-US" altLang="zh-CN" b="1" dirty="0"/>
              <a:t>Analysis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FBE5E-AC59-4E44-B567-D0BB5497F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4962" y="3861530"/>
            <a:ext cx="9144000" cy="1655762"/>
          </a:xfrm>
        </p:spPr>
        <p:txBody>
          <a:bodyPr/>
          <a:lstStyle/>
          <a:p>
            <a:r>
              <a:rPr lang="en-US" dirty="0"/>
              <a:t>				</a:t>
            </a:r>
            <a:r>
              <a:rPr lang="en-US" altLang="zh-CN" dirty="0" err="1"/>
              <a:t>Liqun</a:t>
            </a:r>
            <a:r>
              <a:rPr lang="zh-CN" altLang="en-US" dirty="0"/>
              <a:t> </a:t>
            </a:r>
            <a:r>
              <a:rPr lang="en-US" altLang="zh-CN" dirty="0"/>
              <a:t>Chen</a:t>
            </a:r>
          </a:p>
          <a:p>
            <a:r>
              <a:rPr lang="en-US" dirty="0"/>
              <a:t>				</a:t>
            </a:r>
            <a:r>
              <a:rPr lang="en-US" altLang="zh-CN" dirty="0"/>
              <a:t>Jan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en-US" altLang="zh-CN" baseline="30000" dirty="0"/>
              <a:t>th</a:t>
            </a:r>
            <a:r>
              <a:rPr lang="zh-CN" altLang="en-US" dirty="0"/>
              <a:t> </a:t>
            </a:r>
            <a:r>
              <a:rPr lang="en-US" altLang="zh-CN" dirty="0"/>
              <a:t>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81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9C4D3-837E-2A46-B6D8-55CAE0CE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Sparse text representation: BOW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4145E4-0582-8D46-9B7C-202426FD6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4440352"/>
            <a:ext cx="7150100" cy="191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1F5D36-2E74-6741-BAD4-F1F7C4889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0" y="3070062"/>
            <a:ext cx="7277100" cy="318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DB4614-1601-784C-B2C4-F7310EE12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950" y="2257262"/>
            <a:ext cx="74168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0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C0AFD-2A8C-D440-8D08-55CFEB8A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Problems with BOW representation: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493C4-3C8A-5E40-9557-1874B6C13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number of features as many as words in a vocabulary. So called “parameter explosion” </a:t>
            </a:r>
            <a:endParaRPr lang="en-US" sz="2400" dirty="0">
              <a:effectLst/>
            </a:endParaRPr>
          </a:p>
          <a:p>
            <a:r>
              <a:rPr lang="en-US" sz="2400" dirty="0"/>
              <a:t>Absence of context </a:t>
            </a:r>
          </a:p>
          <a:p>
            <a:r>
              <a:rPr lang="en-US" sz="2400" dirty="0"/>
              <a:t>All</a:t>
            </a:r>
            <a:r>
              <a:rPr lang="zh-CN" altLang="en-US" sz="2400" dirty="0"/>
              <a:t> </a:t>
            </a:r>
            <a:r>
              <a:rPr lang="en-US" sz="2400" dirty="0"/>
              <a:t>words</a:t>
            </a:r>
            <a:r>
              <a:rPr lang="zh-CN" altLang="en-US" sz="2400" dirty="0"/>
              <a:t> </a:t>
            </a:r>
            <a:r>
              <a:rPr lang="en-US" sz="2400" dirty="0"/>
              <a:t>are</a:t>
            </a:r>
            <a:r>
              <a:rPr lang="zh-CN" altLang="en-US" sz="2400" dirty="0"/>
              <a:t> </a:t>
            </a:r>
            <a:r>
              <a:rPr lang="en-US" sz="2400" dirty="0"/>
              <a:t>treated</a:t>
            </a:r>
            <a:r>
              <a:rPr lang="zh-CN" altLang="en-US" sz="2400" dirty="0"/>
              <a:t> </a:t>
            </a:r>
            <a:r>
              <a:rPr lang="en-US" sz="2400" dirty="0"/>
              <a:t>identically. </a:t>
            </a:r>
          </a:p>
          <a:p>
            <a:endParaRPr lang="en-US" sz="2400" dirty="0">
              <a:effectLst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7007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4ECED-459C-8D43-8717-D74531F0D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Dense text representation: NBOW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C7166-D5F7-EC4D-A358-79B778B65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Instead of sparse one-hot encoding we can you use pre- trained word embeddings. It is so-called “</a:t>
            </a:r>
            <a:r>
              <a:rPr lang="en-US" sz="2200" b="1" dirty="0"/>
              <a:t>neural bag-of- words</a:t>
            </a:r>
            <a:r>
              <a:rPr lang="en-US" sz="2200" dirty="0"/>
              <a:t>”. </a:t>
            </a:r>
            <a:endParaRPr lang="en-US" sz="2200" dirty="0">
              <a:effectLst/>
            </a:endParaRPr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FAFEF4-D390-DC41-89A6-1BF6B2E00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930" y="2766047"/>
            <a:ext cx="7162800" cy="1816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F6D699-8293-2A49-BFA4-7DF7836CD2DD}"/>
              </a:ext>
            </a:extLst>
          </p:cNvPr>
          <p:cNvSpPr txBox="1"/>
          <p:nvPr/>
        </p:nvSpPr>
        <p:spPr>
          <a:xfrm>
            <a:off x="1055801" y="4943047"/>
            <a:ext cx="60802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Advantages:</a:t>
            </a:r>
            <a:endParaRPr lang="en-US" dirty="0"/>
          </a:p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dirty="0"/>
              <a:t>Feature space has lower dimensionality 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dirty="0"/>
              <a:t>We utilize external data (monolingual data in case </a:t>
            </a:r>
          </a:p>
          <a:p>
            <a:r>
              <a:rPr lang="en-US" dirty="0"/>
              <a:t>W2V, </a:t>
            </a:r>
            <a:r>
              <a:rPr lang="en-US" dirty="0" err="1"/>
              <a:t>GloVe</a:t>
            </a:r>
            <a:r>
              <a:rPr lang="en-US" dirty="0"/>
              <a:t>) </a:t>
            </a:r>
            <a:r>
              <a:rPr lang="en-US" b="1" dirty="0"/>
              <a:t>→</a:t>
            </a:r>
            <a:r>
              <a:rPr lang="en-US" dirty="0"/>
              <a:t>transfer learning 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dirty="0"/>
              <a:t>Words are treated not identically (an embedding </a:t>
            </a:r>
          </a:p>
          <a:p>
            <a:r>
              <a:rPr lang="en-US" dirty="0"/>
              <a:t>space has its own non-trivial structure) </a:t>
            </a:r>
          </a:p>
        </p:txBody>
      </p:sp>
    </p:spTree>
    <p:extLst>
      <p:ext uri="{BB962C8B-B14F-4D97-AF65-F5344CB8AC3E}">
        <p14:creationId xmlns:p14="http://schemas.microsoft.com/office/powerpoint/2010/main" val="421369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CED9E-B56A-BD45-871A-3045EBD33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BOW and NBOW: the shared problems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213B2-157E-484F-8690-FB5B301E9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The</a:t>
            </a:r>
            <a:r>
              <a:rPr lang="zh-CN" altLang="en-US" dirty="0"/>
              <a:t> </a:t>
            </a:r>
            <a:r>
              <a:rPr lang="en-US" dirty="0"/>
              <a:t>importance</a:t>
            </a:r>
            <a:r>
              <a:rPr lang="zh-CN" altLang="en-US" dirty="0"/>
              <a:t> </a:t>
            </a:r>
            <a:r>
              <a:rPr lang="en-US" dirty="0"/>
              <a:t>weights</a:t>
            </a:r>
            <a:r>
              <a:rPr lang="zh-CN" altLang="en-US" dirty="0"/>
              <a:t> </a:t>
            </a:r>
            <a:r>
              <a:rPr lang="en-US" dirty="0"/>
              <a:t>for</a:t>
            </a:r>
            <a:r>
              <a:rPr lang="zh-CN" altLang="en-US" dirty="0"/>
              <a:t> </a:t>
            </a:r>
            <a:r>
              <a:rPr lang="en-US" dirty="0"/>
              <a:t>the</a:t>
            </a:r>
            <a:r>
              <a:rPr lang="zh-CN" altLang="en-US" dirty="0"/>
              <a:t> </a:t>
            </a:r>
            <a:r>
              <a:rPr lang="en-US" dirty="0"/>
              <a:t>word</a:t>
            </a:r>
            <a:r>
              <a:rPr lang="zh-CN" altLang="en-US" dirty="0"/>
              <a:t> </a:t>
            </a:r>
            <a:r>
              <a:rPr lang="en-US" dirty="0"/>
              <a:t>vectors</a:t>
            </a:r>
            <a:r>
              <a:rPr lang="zh-CN" altLang="en-US" dirty="0"/>
              <a:t> </a:t>
            </a:r>
            <a:r>
              <a:rPr lang="en-US" dirty="0"/>
              <a:t>aren’t</a:t>
            </a:r>
            <a:r>
              <a:rPr lang="zh-CN" altLang="en-US" dirty="0"/>
              <a:t> </a:t>
            </a:r>
            <a:r>
              <a:rPr lang="en-US" dirty="0"/>
              <a:t>defined</a:t>
            </a:r>
            <a:r>
              <a:rPr lang="zh-CN" altLang="en-US" dirty="0"/>
              <a:t> </a:t>
            </a:r>
            <a:r>
              <a:rPr lang="en-US" dirty="0"/>
              <a:t>fully.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2. The</a:t>
            </a:r>
            <a:r>
              <a:rPr lang="zh-CN" altLang="en-US" dirty="0"/>
              <a:t> </a:t>
            </a:r>
            <a:r>
              <a:rPr lang="en-US" dirty="0"/>
              <a:t>only</a:t>
            </a:r>
            <a:r>
              <a:rPr lang="zh-CN" altLang="en-US" dirty="0"/>
              <a:t> </a:t>
            </a:r>
            <a:r>
              <a:rPr lang="en-US" dirty="0"/>
              <a:t>way</a:t>
            </a:r>
            <a:r>
              <a:rPr lang="zh-CN" altLang="en-US" dirty="0"/>
              <a:t> </a:t>
            </a:r>
            <a:r>
              <a:rPr lang="en-US" dirty="0"/>
              <a:t>to</a:t>
            </a:r>
            <a:r>
              <a:rPr lang="zh-CN" altLang="en-US" dirty="0"/>
              <a:t> </a:t>
            </a:r>
            <a:r>
              <a:rPr lang="en-US" dirty="0"/>
              <a:t>use</a:t>
            </a:r>
            <a:r>
              <a:rPr lang="zh-CN" altLang="en-US" dirty="0"/>
              <a:t> </a:t>
            </a:r>
            <a:r>
              <a:rPr lang="en-US" dirty="0"/>
              <a:t>context</a:t>
            </a:r>
            <a:r>
              <a:rPr lang="zh-CN" altLang="en-US" dirty="0"/>
              <a:t> </a:t>
            </a:r>
            <a:r>
              <a:rPr lang="en-US" dirty="0"/>
              <a:t>for</a:t>
            </a:r>
            <a:r>
              <a:rPr lang="zh-CN" altLang="en-US" dirty="0"/>
              <a:t> </a:t>
            </a:r>
            <a:r>
              <a:rPr lang="en-US" dirty="0"/>
              <a:t>these</a:t>
            </a:r>
            <a:r>
              <a:rPr lang="zh-CN" altLang="en-US" dirty="0"/>
              <a:t> </a:t>
            </a:r>
            <a:r>
              <a:rPr lang="en-US" dirty="0"/>
              <a:t>models</a:t>
            </a:r>
            <a:r>
              <a:rPr lang="zh-CN" altLang="en-US" dirty="0"/>
              <a:t> </a:t>
            </a:r>
            <a:r>
              <a:rPr lang="en-US" dirty="0"/>
              <a:t>is</a:t>
            </a:r>
            <a:r>
              <a:rPr lang="zh-CN" altLang="en-US" dirty="0"/>
              <a:t> </a:t>
            </a:r>
            <a:r>
              <a:rPr lang="en-US" dirty="0"/>
              <a:t>to</a:t>
            </a:r>
            <a:r>
              <a:rPr lang="zh-CN" altLang="en-US" dirty="0"/>
              <a:t> </a:t>
            </a:r>
            <a:r>
              <a:rPr lang="en-US" dirty="0"/>
              <a:t>utilize</a:t>
            </a:r>
            <a:r>
              <a:rPr lang="zh-CN" altLang="en-US" dirty="0"/>
              <a:t> </a:t>
            </a:r>
            <a:r>
              <a:rPr lang="en-US" dirty="0"/>
              <a:t>word</a:t>
            </a:r>
            <a:r>
              <a:rPr lang="zh-CN" altLang="en-US" dirty="0"/>
              <a:t> </a:t>
            </a:r>
            <a:r>
              <a:rPr lang="en-US" dirty="0" err="1"/>
              <a:t>ngrams</a:t>
            </a:r>
            <a:r>
              <a:rPr lang="en-US" dirty="0"/>
              <a:t>. 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170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BEA33-FD2B-FA43-8D38-6A7F2E66E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Multilayer 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E5E16-F2D9-7344-B173-47BE3BA08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simplest learnable aggregation function</a:t>
            </a:r>
            <a:r>
              <a:rPr lang="zh-CN" altLang="en-US" sz="2400" dirty="0"/>
              <a:t> </a:t>
            </a:r>
            <a:r>
              <a:rPr lang="en-US" sz="2400" dirty="0"/>
              <a:t>is a multilayer perceptron (stacked dense layers). </a:t>
            </a:r>
            <a:endParaRPr lang="en-US" sz="2400" dirty="0">
              <a:effectLst/>
            </a:endParaRP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BC65D-A6BB-D14B-8511-668973740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120" y="2422359"/>
            <a:ext cx="7556435" cy="40705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14A4DD-F4B7-4E40-9EAE-472B25A675BA}"/>
              </a:ext>
            </a:extLst>
          </p:cNvPr>
          <p:cNvSpPr txBox="1"/>
          <p:nvPr/>
        </p:nvSpPr>
        <p:spPr>
          <a:xfrm>
            <a:off x="754145" y="4232634"/>
            <a:ext cx="52507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Problems: </a:t>
            </a:r>
            <a:endParaRPr lang="en-US" dirty="0">
              <a:effectLst/>
            </a:endParaRPr>
          </a:p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dirty="0"/>
              <a:t>Absence of the translational invariance z </a:t>
            </a:r>
          </a:p>
          <a:p>
            <a:r>
              <a:rPr lang="en-US" dirty="0"/>
              <a:t>(weights is specific for absolute word coordinate).</a:t>
            </a:r>
          </a:p>
          <a:p>
            <a:r>
              <a:rPr lang="en-US" dirty="0"/>
              <a:t> 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dirty="0"/>
              <a:t>No parameter sharing.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46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7AD53-5840-ED41-9569-8C594DAE0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Convolutional</a:t>
            </a:r>
            <a:r>
              <a:rPr lang="zh-CN" altLang="en-US" b="1" dirty="0"/>
              <a:t> </a:t>
            </a:r>
            <a:r>
              <a:rPr lang="en-US" altLang="zh-CN" b="1" dirty="0"/>
              <a:t>Neural</a:t>
            </a:r>
            <a:r>
              <a:rPr lang="zh-CN" altLang="en-US" b="1" dirty="0"/>
              <a:t> </a:t>
            </a:r>
            <a:r>
              <a:rPr lang="en-US" altLang="zh-CN" b="1" dirty="0"/>
              <a:t>Network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B3218-B35C-7848-95A2-76DBD8ED0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35" y="1561676"/>
            <a:ext cx="6505280" cy="408528"/>
          </a:xfrm>
        </p:spPr>
        <p:txBody>
          <a:bodyPr>
            <a:normAutofit/>
          </a:bodyPr>
          <a:lstStyle/>
          <a:p>
            <a:r>
              <a:rPr lang="en-US" sz="1400" dirty="0"/>
              <a:t>A convolution kernel is a tensor of size</a:t>
            </a:r>
            <a:r>
              <a:rPr lang="en-US" altLang="zh-CN" sz="1400" dirty="0"/>
              <a:t>:</a:t>
            </a:r>
            <a:r>
              <a:rPr lang="zh-CN" altLang="en-US" sz="1400" dirty="0"/>
              <a:t> </a:t>
            </a:r>
            <a:r>
              <a:rPr lang="en-US" sz="1400" dirty="0"/>
              <a:t>[output dim, embedding dim, kernel size]</a:t>
            </a:r>
          </a:p>
          <a:p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60B82-0421-354E-845D-67834D144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3710429"/>
            <a:ext cx="8788400" cy="209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A10094-FC71-0F43-9873-FF66EF35B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00" y="2319616"/>
            <a:ext cx="40513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32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80209-0209-E740-A6B7-DAF10FAF2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Convolutional</a:t>
            </a:r>
            <a:r>
              <a:rPr lang="zh-CN" altLang="en-US" b="1" dirty="0"/>
              <a:t> </a:t>
            </a:r>
            <a:r>
              <a:rPr lang="en-US" altLang="zh-CN" b="1" dirty="0"/>
              <a:t>Neural</a:t>
            </a:r>
            <a:r>
              <a:rPr lang="zh-CN" altLang="en-US" b="1" dirty="0"/>
              <a:t> </a:t>
            </a:r>
            <a:r>
              <a:rPr lang="en-US" altLang="zh-CN" b="1" dirty="0"/>
              <a:t>Network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A7F00-0470-BC41-BF41-269594966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768" y="1517585"/>
            <a:ext cx="9680019" cy="484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10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D4383-81E7-E74E-AFCD-E58D811E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CNN</a:t>
            </a:r>
            <a:r>
              <a:rPr lang="zh-CN" altLang="en-US" b="1" dirty="0"/>
              <a:t> </a:t>
            </a:r>
            <a:r>
              <a:rPr lang="en-US" altLang="zh-CN" b="1" dirty="0"/>
              <a:t>improvement</a:t>
            </a:r>
            <a:endParaRPr lang="en-US" b="1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C726963-F79E-3344-AF05-C3C7358F2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00898"/>
            <a:ext cx="5890852" cy="527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A0342B-616D-424C-9E4E-08D2661351E4}"/>
              </a:ext>
            </a:extLst>
          </p:cNvPr>
          <p:cNvSpPr/>
          <p:nvPr/>
        </p:nvSpPr>
        <p:spPr>
          <a:xfrm>
            <a:off x="6540515" y="2009283"/>
            <a:ext cx="513929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Use convolutional layers with different kernel size, separate max- pooling over time and concatenation.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 K-max pooling: take not 1 but k highest activations in their original order.</a:t>
            </a:r>
            <a:br>
              <a:rPr lang="en-US" dirty="0"/>
            </a:br>
            <a:r>
              <a:rPr lang="en-US" dirty="0"/>
              <a:t>E.g. (0,1,3,2,0,1,4,1) → (3,2,4)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Use pre-trained word vectors only for embedding layer initialization, train it jointly with model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49F1B-61F9-9645-B21E-E7418FD22497}"/>
              </a:ext>
            </a:extLst>
          </p:cNvPr>
          <p:cNvSpPr/>
          <p:nvPr/>
        </p:nvSpPr>
        <p:spPr>
          <a:xfrm>
            <a:off x="1988680" y="6390529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/abs/1510.03820</a:t>
            </a:r>
          </a:p>
        </p:txBody>
      </p:sp>
    </p:spTree>
    <p:extLst>
      <p:ext uri="{BB962C8B-B14F-4D97-AF65-F5344CB8AC3E}">
        <p14:creationId xmlns:p14="http://schemas.microsoft.com/office/powerpoint/2010/main" val="4139882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AFDB0-65EC-9843-B550-4C65A8DEF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Recurrent NN for </a:t>
            </a:r>
            <a:r>
              <a:rPr lang="en-US" altLang="zh-CN" b="1" dirty="0"/>
              <a:t>sentiment</a:t>
            </a:r>
            <a:r>
              <a:rPr lang="en-US" b="1" dirty="0"/>
              <a:t> classification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92359-CDC0-4C49-91AF-8F1900DB6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44" y="1690688"/>
            <a:ext cx="7787326" cy="939390"/>
          </a:xfrm>
        </p:spPr>
        <p:txBody>
          <a:bodyPr>
            <a:normAutofit/>
          </a:bodyPr>
          <a:lstStyle/>
          <a:p>
            <a:r>
              <a:rPr lang="en-US" sz="1800" dirty="0"/>
              <a:t>In a RNN Connections between nodes form a directed graph along a sequence. </a:t>
            </a:r>
            <a:endParaRPr lang="en-US" sz="1800" dirty="0">
              <a:effectLst/>
            </a:endParaRPr>
          </a:p>
          <a:p>
            <a:r>
              <a:rPr lang="en-US" sz="1800" dirty="0"/>
              <a:t>There are different types of recurrent units: vanilla RNN, LSTM, GRU</a:t>
            </a:r>
            <a:endParaRPr lang="en-US" sz="1800" dirty="0">
              <a:effectLst/>
            </a:endParaRP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A1138-16D4-5C4F-AF2B-DDCB6289C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3963610"/>
            <a:ext cx="8470900" cy="223520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6631B75-FB9F-2341-A3CD-A2DB40AEA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33" y="3429000"/>
            <a:ext cx="2557911" cy="35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680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9595-BAFB-A748-9243-D3655B17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Recurrent NN for </a:t>
            </a:r>
            <a:r>
              <a:rPr lang="en-US" altLang="zh-CN" b="1" dirty="0"/>
              <a:t>sentiment</a:t>
            </a:r>
            <a:r>
              <a:rPr lang="en-US" b="1" dirty="0"/>
              <a:t> classification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30E493-D1F3-E440-92F5-F657AFAED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0" y="3206946"/>
            <a:ext cx="8318500" cy="22352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5AF13665-E201-E641-BEC7-99C800503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082" y="2727226"/>
            <a:ext cx="4919829" cy="32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902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553D0-2835-7747-96CC-0886EF1B3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93" y="92144"/>
            <a:ext cx="10515600" cy="1325563"/>
          </a:xfrm>
        </p:spPr>
        <p:txBody>
          <a:bodyPr/>
          <a:lstStyle/>
          <a:p>
            <a:r>
              <a:rPr lang="en-US" b="1" dirty="0"/>
              <a:t>Why do we need to classify texts?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C15092-1DFF-8A4F-A686-6078E93C5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940" y="4001294"/>
            <a:ext cx="6111595" cy="214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F676B80-A664-B744-877F-96E9EC463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201" y="1102862"/>
            <a:ext cx="3736016" cy="280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317ED-CD0E-2447-B9F0-789156916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self-sufficient</a:t>
            </a:r>
            <a:r>
              <a:rPr lang="zh-CN" altLang="en-US" dirty="0"/>
              <a:t> </a:t>
            </a:r>
            <a:r>
              <a:rPr lang="en-US" altLang="zh-CN" dirty="0"/>
              <a:t>task:</a:t>
            </a:r>
          </a:p>
          <a:p>
            <a:pPr lvl="1"/>
            <a:r>
              <a:rPr lang="en-US" altLang="zh-CN" dirty="0"/>
              <a:t>Spam</a:t>
            </a:r>
            <a:r>
              <a:rPr lang="zh-CN" altLang="en-US" dirty="0"/>
              <a:t> </a:t>
            </a:r>
            <a:r>
              <a:rPr lang="en-US" altLang="zh-CN" dirty="0"/>
              <a:t>filtering</a:t>
            </a:r>
          </a:p>
          <a:p>
            <a:pPr lvl="1"/>
            <a:r>
              <a:rPr lang="en-US" altLang="zh-CN" dirty="0"/>
              <a:t>Sentiment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lvl="1"/>
            <a:r>
              <a:rPr lang="en-US" altLang="zh-CN" dirty="0"/>
              <a:t>Fake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</a:p>
          <a:p>
            <a:endParaRPr lang="en-US" altLang="zh-CN" dirty="0"/>
          </a:p>
          <a:p>
            <a:pPr lvl="1"/>
            <a:endParaRPr lang="en-US" dirty="0"/>
          </a:p>
          <a:p>
            <a:pPr lvl="1"/>
            <a:endParaRPr lang="en-US" altLang="zh-CN" dirty="0"/>
          </a:p>
          <a:p>
            <a:pPr lvl="1"/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55757328-82C9-F44C-8295-1401577FE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047" y="1779089"/>
            <a:ext cx="4138367" cy="413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18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08783-9EA3-6F4D-87C6-E561AFE44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RNN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sentiment</a:t>
            </a:r>
            <a:r>
              <a:rPr lang="zh-CN" altLang="en-US" b="1" dirty="0"/>
              <a:t> </a:t>
            </a:r>
            <a:r>
              <a:rPr lang="en-US" altLang="zh-CN" b="1" dirty="0"/>
              <a:t>classification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12DCF-60C4-874C-BC76-5FB3AE0CA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53" y="1496833"/>
            <a:ext cx="9125370" cy="45834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88E4BD-CAD4-7545-997D-A032A96AA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647" y="1393138"/>
            <a:ext cx="9586711" cy="468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9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0D1D-E859-824A-BEA2-D8B3A5E1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CNN</a:t>
            </a:r>
            <a:r>
              <a:rPr lang="zh-CN" altLang="en-US" b="1" dirty="0"/>
              <a:t> </a:t>
            </a:r>
            <a:r>
              <a:rPr lang="en-US" altLang="zh-CN" b="1" dirty="0"/>
              <a:t>vs</a:t>
            </a:r>
            <a:r>
              <a:rPr lang="zh-CN" altLang="en-US" b="1" dirty="0"/>
              <a:t> </a:t>
            </a:r>
            <a:r>
              <a:rPr lang="en-US" altLang="zh-CN" b="1" dirty="0"/>
              <a:t>RNN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4B899-000D-1C4E-A94C-A6E1A7B61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With a lot of reservations RNNs demonstrates slightly better results on the benchmark classification tasks. </a:t>
            </a:r>
            <a:endParaRPr lang="en-US" sz="2400" dirty="0">
              <a:effectLst/>
            </a:endParaRPr>
          </a:p>
          <a:p>
            <a:r>
              <a:rPr lang="en-US" sz="2400" dirty="0"/>
              <a:t>CNNs work well on the tasks that can be reduced to keyword search. Keyword mean angry terms and so on. </a:t>
            </a:r>
            <a:endParaRPr lang="en-US" sz="2400" dirty="0">
              <a:effectLst/>
            </a:endParaRPr>
          </a:p>
          <a:p>
            <a:r>
              <a:rPr lang="en-US" sz="2400" dirty="0"/>
              <a:t>Also, RNNs have slower inference than CNNs. CNNs are easier to train. </a:t>
            </a:r>
            <a:endParaRPr lang="en-US" sz="2400" dirty="0">
              <a:effectLst/>
            </a:endParaRPr>
          </a:p>
          <a:p>
            <a:r>
              <a:rPr lang="en-US" sz="2400" dirty="0"/>
              <a:t>For RNN you need more data </a:t>
            </a:r>
            <a:endParaRPr lang="en-US" sz="2400" dirty="0">
              <a:effectLst/>
            </a:endParaRPr>
          </a:p>
          <a:p>
            <a:endParaRPr lang="en-US" sz="24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However,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It’s seems to be very task-dependent thing. So you should try both options. </a:t>
            </a:r>
            <a:endParaRPr lang="en-US" sz="2400" dirty="0">
              <a:solidFill>
                <a:srgbClr val="FF0000"/>
              </a:solidFill>
              <a:effectLst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7313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BC384-C7CA-D943-8900-E6A00930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RNN-CNN</a:t>
            </a:r>
            <a:r>
              <a:rPr lang="zh-CN" altLang="en-US" b="1" dirty="0"/>
              <a:t> </a:t>
            </a:r>
            <a:r>
              <a:rPr lang="en-US" altLang="zh-CN" b="1" dirty="0"/>
              <a:t>model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0BBAD-6454-204C-8264-81B2B167B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591" y="1555421"/>
            <a:ext cx="5100687" cy="4008799"/>
          </a:xfrm>
        </p:spPr>
        <p:txBody>
          <a:bodyPr>
            <a:normAutofit/>
          </a:bodyPr>
          <a:lstStyle/>
          <a:p>
            <a:r>
              <a:rPr lang="en-US" sz="2400" dirty="0"/>
              <a:t>C-LSTM [Zhou et al. 2015] [conv.]-&gt;[LSTM] </a:t>
            </a:r>
            <a:endParaRPr lang="en-US" sz="2400" dirty="0">
              <a:effectLst/>
            </a:endParaRPr>
          </a:p>
          <a:p>
            <a:r>
              <a:rPr lang="en-US" sz="2400" dirty="0"/>
              <a:t>C-LSTM utilizes CNN to extract a sequence of higher-level phrase representations, and are fed into a long short-term memory recurrent neural network (LSTM) to obtain the sentence representation. </a:t>
            </a:r>
            <a:endParaRPr lang="en-US" sz="2400" dirty="0">
              <a:effectLst/>
            </a:endParaRPr>
          </a:p>
          <a:p>
            <a:endParaRPr lang="en-US" sz="24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9D7DF85-7E13-A344-805E-DB64B30F7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878" y="1027906"/>
            <a:ext cx="7142482" cy="484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970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A821-0E0B-BE4E-9EEE-6FBA9AA93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893643" cy="2621734"/>
          </a:xfrm>
        </p:spPr>
        <p:txBody>
          <a:bodyPr/>
          <a:lstStyle/>
          <a:p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study:</a:t>
            </a:r>
            <a:r>
              <a:rPr lang="zh-CN" altLang="en-US" dirty="0"/>
              <a:t> 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FBE5E-AC59-4E44-B567-D0BB5497F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4962" y="3861530"/>
            <a:ext cx="9144000" cy="1655762"/>
          </a:xfrm>
        </p:spPr>
        <p:txBody>
          <a:bodyPr/>
          <a:lstStyle/>
          <a:p>
            <a:r>
              <a:rPr lang="en-US" dirty="0"/>
              <a:t>				</a:t>
            </a:r>
            <a:r>
              <a:rPr lang="en-US" altLang="zh-CN" dirty="0" err="1"/>
              <a:t>Liqun</a:t>
            </a:r>
            <a:r>
              <a:rPr lang="zh-CN" altLang="en-US" dirty="0"/>
              <a:t> </a:t>
            </a:r>
            <a:r>
              <a:rPr lang="en-US" altLang="zh-CN" dirty="0"/>
              <a:t>Chen</a:t>
            </a:r>
          </a:p>
          <a:p>
            <a:r>
              <a:rPr lang="en-US" dirty="0"/>
              <a:t>				</a:t>
            </a:r>
            <a:r>
              <a:rPr lang="en-US" altLang="zh-CN" dirty="0"/>
              <a:t>Jan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en-US" altLang="zh-CN" baseline="30000" dirty="0"/>
              <a:t>th</a:t>
            </a:r>
            <a:r>
              <a:rPr lang="zh-CN" altLang="en-US" dirty="0"/>
              <a:t> </a:t>
            </a:r>
            <a:r>
              <a:rPr lang="en-US" altLang="zh-CN" dirty="0"/>
              <a:t>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650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5E518-818A-704F-9AAE-A7A93D1B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50076-50DF-584B-84FC-9F52D4C24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The goal of language modelling is to </a:t>
            </a:r>
            <a:r>
              <a:rPr lang="en-US" i="1" dirty="0"/>
              <a:t>estimate the</a:t>
            </a:r>
            <a:r>
              <a:rPr lang="zh-CN" altLang="en-US" i="1" dirty="0"/>
              <a:t> </a:t>
            </a:r>
            <a:r>
              <a:rPr lang="en-US" i="1" dirty="0"/>
              <a:t>probability </a:t>
            </a:r>
            <a:r>
              <a:rPr lang="en-US" dirty="0"/>
              <a:t>distribution of various linguistic units: </a:t>
            </a:r>
          </a:p>
          <a:p>
            <a:pPr lvl="1"/>
            <a:r>
              <a:rPr lang="en-US" dirty="0"/>
              <a:t>symbols</a:t>
            </a:r>
          </a:p>
          <a:p>
            <a:pPr lvl="1"/>
            <a:r>
              <a:rPr lang="en-US" dirty="0"/>
              <a:t>words</a:t>
            </a:r>
          </a:p>
          <a:p>
            <a:pPr lvl="1"/>
            <a:r>
              <a:rPr lang="en-US" dirty="0"/>
              <a:t>any token sequences</a:t>
            </a:r>
          </a:p>
          <a:p>
            <a:endParaRPr lang="en-US" dirty="0"/>
          </a:p>
          <a:p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==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880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D3C5B-DF88-1844-9015-3D073741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Where could we see LMs?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8DB1B6-246D-2E4B-A424-CD3DC2540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90" y="1690688"/>
            <a:ext cx="4876800" cy="453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842C78A-69A1-F94A-8095-C6955D6F8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05" y="1936191"/>
            <a:ext cx="6578905" cy="404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077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CF07-5BB1-AA42-96A3-9895D0E78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Sentence probabilities: intuitive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CCAD5-95A5-0649-B040-17CCF190B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 “</a:t>
            </a:r>
            <a:r>
              <a:rPr lang="en-US" sz="2400" i="1" dirty="0"/>
              <a:t>Probability of a sentence</a:t>
            </a:r>
            <a:r>
              <a:rPr lang="en-US" sz="2400" dirty="0"/>
              <a:t>” = how likely is it to occur in natural</a:t>
            </a:r>
            <a:r>
              <a:rPr lang="zh-CN" altLang="en-US" sz="2400" dirty="0"/>
              <a:t> </a:t>
            </a:r>
            <a:r>
              <a:rPr lang="en-US" sz="2400" dirty="0"/>
              <a:t>language</a:t>
            </a:r>
          </a:p>
          <a:p>
            <a:r>
              <a:rPr lang="en-US" sz="2400" dirty="0"/>
              <a:t> Consider only a specific language (English)</a:t>
            </a:r>
          </a:p>
          <a:p>
            <a:endParaRPr 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FBE860-DB92-6F42-B48C-1AA3F3B63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78512"/>
            <a:ext cx="10325100" cy="164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388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2C733-37B9-6C44-AFEC-0DD0E27F2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Language models in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DD078-86F3-8F40-AF05-BF51A9525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It’s very difficult to know the true probability of an</a:t>
            </a:r>
            <a:r>
              <a:rPr lang="zh-CN" altLang="en-US" dirty="0"/>
              <a:t> </a:t>
            </a:r>
            <a:r>
              <a:rPr lang="en-US" dirty="0"/>
              <a:t>arbitrary sequence of words.</a:t>
            </a:r>
          </a:p>
          <a:p>
            <a:r>
              <a:rPr lang="en-US" dirty="0"/>
              <a:t>It’s very difficult to know the true probability of an</a:t>
            </a:r>
            <a:r>
              <a:rPr lang="zh-CN" altLang="en-US" dirty="0"/>
              <a:t> </a:t>
            </a:r>
            <a:r>
              <a:rPr lang="en-US" dirty="0"/>
              <a:t>arbitrary sequence of words.</a:t>
            </a:r>
          </a:p>
          <a:p>
            <a:r>
              <a:rPr lang="en-US" dirty="0"/>
              <a:t>Like all models, language models will be good at capturing</a:t>
            </a:r>
            <a:r>
              <a:rPr lang="zh-CN" altLang="en-US" dirty="0"/>
              <a:t> </a:t>
            </a:r>
            <a:r>
              <a:rPr lang="en-US" dirty="0"/>
              <a:t>some things and less good for others.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665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2904-AB5E-6843-9445-6FA07E9BA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N-gram Language Models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1D540D-DC2F-5141-89CA-84976D3FF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estimate</a:t>
            </a:r>
            <a:r>
              <a:rPr lang="zh-CN" altLang="en-US" dirty="0"/>
              <a:t> </a:t>
            </a:r>
            <a:r>
              <a:rPr lang="en-US" altLang="zh-CN" i="1" dirty="0"/>
              <a:t>P(s=w1,w2,..,wn)</a:t>
            </a:r>
          </a:p>
          <a:p>
            <a:pPr lvl="1"/>
            <a:r>
              <a:rPr lang="en-US" altLang="zh-CN" dirty="0"/>
              <a:t>Example:</a:t>
            </a:r>
            <a:r>
              <a:rPr lang="zh-CN" altLang="en-US" dirty="0"/>
              <a:t> </a:t>
            </a:r>
            <a:r>
              <a:rPr lang="en-US" altLang="zh-CN" i="1" dirty="0"/>
              <a:t>P(s</a:t>
            </a:r>
            <a:r>
              <a:rPr lang="zh-CN" altLang="en-US" i="1" dirty="0"/>
              <a:t> </a:t>
            </a:r>
            <a:r>
              <a:rPr lang="en-US" altLang="zh-CN" i="1" dirty="0"/>
              <a:t>=</a:t>
            </a:r>
            <a:r>
              <a:rPr lang="zh-CN" altLang="en-US" i="1" dirty="0"/>
              <a:t> </a:t>
            </a:r>
            <a:r>
              <a:rPr lang="en-US" altLang="zh-CN" i="1" dirty="0"/>
              <a:t>the</a:t>
            </a:r>
            <a:r>
              <a:rPr lang="zh-CN" altLang="en-US" i="1" dirty="0"/>
              <a:t> </a:t>
            </a:r>
            <a:r>
              <a:rPr lang="en-US" altLang="zh-CN" i="1" dirty="0"/>
              <a:t>cat</a:t>
            </a:r>
            <a:r>
              <a:rPr lang="zh-CN" altLang="en-US" i="1" dirty="0"/>
              <a:t> </a:t>
            </a:r>
            <a:r>
              <a:rPr lang="en-US" altLang="zh-CN" i="1" dirty="0"/>
              <a:t>slept</a:t>
            </a:r>
            <a:r>
              <a:rPr lang="zh-CN" altLang="en-US" i="1" dirty="0"/>
              <a:t> </a:t>
            </a:r>
            <a:r>
              <a:rPr lang="en-US" altLang="zh-CN" i="1" dirty="0"/>
              <a:t>quietly)</a:t>
            </a:r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joint</a:t>
            </a:r>
            <a:r>
              <a:rPr lang="zh-CN" altLang="en-US" dirty="0"/>
              <a:t> </a:t>
            </a:r>
            <a:r>
              <a:rPr lang="en-US" altLang="zh-CN" dirty="0"/>
              <a:t>probability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words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sentence</a:t>
            </a:r>
            <a:r>
              <a:rPr lang="zh-CN" altLang="en-US" dirty="0"/>
              <a:t> </a:t>
            </a:r>
            <a:r>
              <a:rPr lang="en-US" altLang="zh-CN" dirty="0"/>
              <a:t>s:</a:t>
            </a:r>
          </a:p>
          <a:p>
            <a:pPr lvl="1"/>
            <a:r>
              <a:rPr lang="en-US" altLang="zh-CN" i="1" dirty="0"/>
              <a:t>P(w1=the,</a:t>
            </a:r>
            <a:r>
              <a:rPr lang="zh-CN" altLang="en-US" i="1" dirty="0"/>
              <a:t> </a:t>
            </a:r>
            <a:r>
              <a:rPr lang="en-US" altLang="zh-CN" i="1" dirty="0"/>
              <a:t>w2=cat,</a:t>
            </a:r>
            <a:r>
              <a:rPr lang="zh-CN" altLang="en-US" i="1" dirty="0"/>
              <a:t> </a:t>
            </a:r>
            <a:r>
              <a:rPr lang="en-US" altLang="zh-CN" i="1" dirty="0"/>
              <a:t>w3=slept,</a:t>
            </a:r>
            <a:r>
              <a:rPr lang="zh-CN" altLang="en-US" i="1" dirty="0"/>
              <a:t> </a:t>
            </a:r>
            <a:r>
              <a:rPr lang="en-US" altLang="zh-CN" i="1" dirty="0"/>
              <a:t>w4=quietly)</a:t>
            </a:r>
          </a:p>
          <a:p>
            <a:r>
              <a:rPr lang="en-US" altLang="zh-CN" dirty="0"/>
              <a:t>Recall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joint</a:t>
            </a:r>
            <a:r>
              <a:rPr lang="zh-CN" altLang="en-US" dirty="0"/>
              <a:t> </a:t>
            </a:r>
            <a:r>
              <a:rPr lang="en-US" altLang="zh-CN" dirty="0"/>
              <a:t>probability,</a:t>
            </a:r>
            <a:r>
              <a:rPr lang="zh-CN" altLang="en-US" dirty="0"/>
              <a:t> </a:t>
            </a:r>
            <a:r>
              <a:rPr lang="en-US" altLang="zh-CN" dirty="0"/>
              <a:t>P(X,</a:t>
            </a:r>
            <a:r>
              <a:rPr lang="zh-CN" altLang="en-US" dirty="0"/>
              <a:t> </a:t>
            </a:r>
            <a:r>
              <a:rPr lang="en-US" altLang="zh-CN" dirty="0"/>
              <a:t>Y)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P(Y|X)P(X),</a:t>
            </a:r>
            <a:r>
              <a:rPr lang="zh-CN" altLang="en-US" dirty="0"/>
              <a:t> </a:t>
            </a:r>
            <a:r>
              <a:rPr lang="en-US" altLang="zh-CN" dirty="0"/>
              <a:t>so:</a:t>
            </a:r>
          </a:p>
          <a:p>
            <a:pPr lvl="1"/>
            <a:r>
              <a:rPr lang="en-US" altLang="zh-CN" i="1" dirty="0"/>
              <a:t>P(the</a:t>
            </a:r>
            <a:r>
              <a:rPr lang="zh-CN" altLang="en-US" i="1" dirty="0"/>
              <a:t> </a:t>
            </a:r>
            <a:r>
              <a:rPr lang="en-US" altLang="zh-CN" i="1" dirty="0"/>
              <a:t>cat</a:t>
            </a:r>
            <a:r>
              <a:rPr lang="zh-CN" altLang="en-US" i="1" dirty="0"/>
              <a:t> </a:t>
            </a:r>
            <a:r>
              <a:rPr lang="en-US" altLang="zh-CN" i="1" dirty="0"/>
              <a:t>slept</a:t>
            </a:r>
            <a:r>
              <a:rPr lang="zh-CN" altLang="en-US" i="1" dirty="0"/>
              <a:t> </a:t>
            </a:r>
            <a:r>
              <a:rPr lang="en-US" altLang="zh-CN" i="1" dirty="0"/>
              <a:t>quietly)</a:t>
            </a:r>
            <a:r>
              <a:rPr lang="zh-CN" altLang="en-US" i="1" dirty="0"/>
              <a:t> </a:t>
            </a:r>
            <a:r>
              <a:rPr lang="en-US" altLang="zh-CN" i="1" dirty="0"/>
              <a:t>=</a:t>
            </a:r>
            <a:r>
              <a:rPr lang="zh-CN" altLang="en-US" i="1" dirty="0"/>
              <a:t> </a:t>
            </a:r>
            <a:r>
              <a:rPr lang="en-US" altLang="zh-CN" i="1" dirty="0"/>
              <a:t>P(quietly</a:t>
            </a:r>
            <a:r>
              <a:rPr lang="zh-CN" altLang="en-US" i="1" dirty="0"/>
              <a:t> </a:t>
            </a:r>
            <a:r>
              <a:rPr lang="en-US" altLang="zh-CN" i="1" dirty="0"/>
              <a:t>|</a:t>
            </a:r>
            <a:r>
              <a:rPr lang="zh-CN" altLang="en-US" i="1" dirty="0"/>
              <a:t> </a:t>
            </a:r>
            <a:r>
              <a:rPr lang="en-US" altLang="zh-CN" i="1" dirty="0"/>
              <a:t>the</a:t>
            </a:r>
            <a:r>
              <a:rPr lang="zh-CN" altLang="en-US" i="1" dirty="0"/>
              <a:t> </a:t>
            </a:r>
            <a:r>
              <a:rPr lang="en-US" altLang="zh-CN" i="1" dirty="0"/>
              <a:t>cat</a:t>
            </a:r>
            <a:r>
              <a:rPr lang="zh-CN" altLang="en-US" i="1" dirty="0"/>
              <a:t> </a:t>
            </a:r>
            <a:r>
              <a:rPr lang="en-US" altLang="zh-CN" i="1" dirty="0"/>
              <a:t>slept)</a:t>
            </a:r>
            <a:r>
              <a:rPr lang="zh-CN" altLang="en-US" i="1" dirty="0"/>
              <a:t> </a:t>
            </a:r>
            <a:r>
              <a:rPr lang="en-US" altLang="zh-CN" i="1" dirty="0"/>
              <a:t>P(the</a:t>
            </a:r>
            <a:r>
              <a:rPr lang="zh-CN" altLang="en-US" i="1" dirty="0"/>
              <a:t> </a:t>
            </a:r>
            <a:r>
              <a:rPr lang="en-US" altLang="zh-CN" i="1" dirty="0"/>
              <a:t>cat</a:t>
            </a:r>
            <a:r>
              <a:rPr lang="zh-CN" altLang="en-US" i="1" dirty="0"/>
              <a:t> </a:t>
            </a:r>
            <a:r>
              <a:rPr lang="en-US" altLang="zh-CN" i="1" dirty="0"/>
              <a:t>slept)</a:t>
            </a:r>
            <a:r>
              <a:rPr lang="zh-CN" altLang="en-US" i="1" dirty="0"/>
              <a:t> </a:t>
            </a:r>
            <a:r>
              <a:rPr lang="en-US" altLang="zh-CN" i="1" dirty="0"/>
              <a:t>=</a:t>
            </a:r>
            <a:r>
              <a:rPr lang="zh-CN" altLang="en-US" i="1" dirty="0"/>
              <a:t> </a:t>
            </a:r>
            <a:endParaRPr lang="en-US" altLang="zh-CN" i="1" dirty="0"/>
          </a:p>
          <a:p>
            <a:pPr marL="457200" lvl="1" indent="0">
              <a:buNone/>
            </a:pPr>
            <a:r>
              <a:rPr lang="en-US" altLang="zh-CN" i="1" dirty="0"/>
              <a:t>	P(quietly |</a:t>
            </a:r>
            <a:r>
              <a:rPr lang="zh-CN" altLang="en-US" i="1" dirty="0"/>
              <a:t> </a:t>
            </a:r>
            <a:r>
              <a:rPr lang="en-US" altLang="zh-CN" i="1" dirty="0"/>
              <a:t>the</a:t>
            </a:r>
            <a:r>
              <a:rPr lang="zh-CN" altLang="en-US" i="1" dirty="0"/>
              <a:t> </a:t>
            </a:r>
            <a:r>
              <a:rPr lang="en-US" altLang="zh-CN" i="1" dirty="0"/>
              <a:t>cat</a:t>
            </a:r>
            <a:r>
              <a:rPr lang="zh-CN" altLang="en-US" i="1" dirty="0"/>
              <a:t> </a:t>
            </a:r>
            <a:r>
              <a:rPr lang="en-US" altLang="zh-CN" i="1" dirty="0"/>
              <a:t>slept)</a:t>
            </a:r>
            <a:r>
              <a:rPr lang="zh-CN" altLang="en-US" i="1" dirty="0"/>
              <a:t> </a:t>
            </a:r>
            <a:r>
              <a:rPr lang="en-US" altLang="zh-CN" i="1" dirty="0"/>
              <a:t>P(slept</a:t>
            </a:r>
            <a:r>
              <a:rPr lang="zh-CN" altLang="en-US" i="1" dirty="0"/>
              <a:t> </a:t>
            </a:r>
            <a:r>
              <a:rPr lang="en-US" altLang="zh-CN" i="1" dirty="0"/>
              <a:t>|</a:t>
            </a:r>
            <a:r>
              <a:rPr lang="zh-CN" altLang="en-US" i="1" dirty="0"/>
              <a:t> </a:t>
            </a:r>
            <a:r>
              <a:rPr lang="en-US" altLang="zh-CN" i="1" dirty="0"/>
              <a:t>the</a:t>
            </a:r>
            <a:r>
              <a:rPr lang="zh-CN" altLang="en-US" i="1" dirty="0"/>
              <a:t> </a:t>
            </a:r>
            <a:r>
              <a:rPr lang="en-US" altLang="zh-CN" i="1" dirty="0"/>
              <a:t>cat)</a:t>
            </a:r>
            <a:r>
              <a:rPr lang="zh-CN" altLang="en-US" i="1" dirty="0"/>
              <a:t> </a:t>
            </a:r>
            <a:r>
              <a:rPr lang="en-US" altLang="zh-CN" i="1" dirty="0"/>
              <a:t>P(cat</a:t>
            </a:r>
            <a:r>
              <a:rPr lang="zh-CN" altLang="en-US" i="1" dirty="0"/>
              <a:t> </a:t>
            </a:r>
            <a:r>
              <a:rPr lang="en-US" altLang="zh-CN" i="1" dirty="0"/>
              <a:t>|</a:t>
            </a:r>
            <a:r>
              <a:rPr lang="zh-CN" altLang="en-US" i="1" dirty="0"/>
              <a:t> </a:t>
            </a:r>
            <a:r>
              <a:rPr lang="en-US" altLang="zh-CN" i="1" dirty="0"/>
              <a:t>the)</a:t>
            </a:r>
            <a:r>
              <a:rPr lang="zh-CN" altLang="en-US" i="1" dirty="0"/>
              <a:t> </a:t>
            </a:r>
            <a:r>
              <a:rPr lang="en-US" altLang="zh-CN" i="1" dirty="0"/>
              <a:t>P(the)</a:t>
            </a:r>
          </a:p>
        </p:txBody>
      </p:sp>
    </p:spTree>
    <p:extLst>
      <p:ext uri="{BB962C8B-B14F-4D97-AF65-F5344CB8AC3E}">
        <p14:creationId xmlns:p14="http://schemas.microsoft.com/office/powerpoint/2010/main" val="2014818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2904-AB5E-6843-9445-6FA07E9BA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N-gram Language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38A3D-21DE-9440-AD73-E27B4034D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chain rule gives us:</a:t>
            </a:r>
            <a:br>
              <a:rPr lang="en-US" dirty="0"/>
            </a:br>
            <a:endParaRPr lang="en-US" dirty="0">
              <a:effectLst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C9621D-F22C-064D-BC21-313C2A21BEBD}"/>
                  </a:ext>
                </a:extLst>
              </p:cNvPr>
              <p:cNvSpPr txBox="1"/>
              <p:nvPr/>
            </p:nvSpPr>
            <p:spPr>
              <a:xfrm>
                <a:off x="4700124" y="1939222"/>
                <a:ext cx="3978397" cy="278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,..,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6C9621D-F22C-064D-BC21-313C2A21B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0124" y="1939222"/>
                <a:ext cx="3978397" cy="278025"/>
              </a:xfrm>
              <a:prstGeom prst="rect">
                <a:avLst/>
              </a:prstGeom>
              <a:blipFill>
                <a:blip r:embed="rId2"/>
                <a:stretch>
                  <a:fillRect l="-637" r="-1592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AF03AE8-94F6-7743-9853-2584E6A13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66" y="3121502"/>
            <a:ext cx="110871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53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1EF1A-9342-1949-B439-EB7285EFF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Popular</a:t>
            </a:r>
            <a:r>
              <a:rPr lang="zh-CN" altLang="en-US" b="1" dirty="0"/>
              <a:t> </a:t>
            </a:r>
            <a:r>
              <a:rPr lang="en-US" altLang="zh-CN" b="1" dirty="0"/>
              <a:t>Benchmarks</a:t>
            </a:r>
            <a:endParaRPr lang="en-US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1737B89-4E44-1E4B-B84C-394F60C85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13995"/>
            <a:ext cx="4273485" cy="253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9A2C1948-6DAA-AB42-8D4D-6CE74D75E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843" y="3510876"/>
            <a:ext cx="6096000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D6F490-1214-6F44-9732-E0316E7A1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20" y="2009356"/>
            <a:ext cx="40132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37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2904-AB5E-6843-9445-6FA07E9BA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Example:</a:t>
            </a:r>
            <a:r>
              <a:rPr lang="zh-CN" altLang="en-US" b="1" dirty="0"/>
              <a:t> </a:t>
            </a:r>
            <a:r>
              <a:rPr lang="en-US" altLang="zh-CN" b="1" dirty="0"/>
              <a:t>4-gram</a:t>
            </a:r>
            <a:r>
              <a:rPr lang="zh-CN" altLang="en-US" b="1" dirty="0"/>
              <a:t> </a:t>
            </a:r>
            <a:r>
              <a:rPr lang="en-US" altLang="zh-CN" b="1" dirty="0"/>
              <a:t>model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73E5B-9C94-2448-8013-9F48BBD56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1690688"/>
            <a:ext cx="10807700" cy="231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65B187-71E1-E549-909E-6B6C86BEA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4032251"/>
            <a:ext cx="8978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89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2904-AB5E-6843-9445-6FA07E9BA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Neural</a:t>
            </a:r>
            <a:r>
              <a:rPr lang="zh-CN" altLang="en-US" b="1" dirty="0"/>
              <a:t> </a:t>
            </a:r>
            <a:r>
              <a:rPr lang="en-US" altLang="zh-CN" b="1" dirty="0"/>
              <a:t>Language</a:t>
            </a:r>
            <a:r>
              <a:rPr lang="zh-CN" altLang="en-US" b="1" dirty="0"/>
              <a:t> </a:t>
            </a:r>
            <a:r>
              <a:rPr lang="en-US" altLang="zh-CN" b="1" dirty="0"/>
              <a:t>Model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38A3D-21DE-9440-AD73-E27B4034D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Recurrent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models:</a:t>
            </a:r>
            <a:r>
              <a:rPr lang="zh-CN" altLang="en-US" dirty="0"/>
              <a:t> </a:t>
            </a:r>
            <a:r>
              <a:rPr lang="en-US" altLang="zh-CN" dirty="0"/>
              <a:t>GRU,</a:t>
            </a:r>
            <a:r>
              <a:rPr lang="zh-CN" altLang="en-US" dirty="0"/>
              <a:t> </a:t>
            </a:r>
            <a:r>
              <a:rPr lang="en-US" altLang="zh-CN" dirty="0"/>
              <a:t>LSTM,…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C73187-CE45-C446-B84B-161FD0359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2394313"/>
            <a:ext cx="9658350" cy="409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51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2904-AB5E-6843-9445-6FA07E9BA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RNN</a:t>
            </a:r>
            <a:r>
              <a:rPr lang="zh-CN" altLang="en-US" b="1" dirty="0"/>
              <a:t> </a:t>
            </a:r>
            <a:r>
              <a:rPr lang="en-US" altLang="zh-CN" b="1" dirty="0"/>
              <a:t>Language</a:t>
            </a:r>
            <a:r>
              <a:rPr lang="zh-CN" altLang="en-US" b="1" dirty="0"/>
              <a:t> </a:t>
            </a:r>
            <a:r>
              <a:rPr lang="en-US" altLang="zh-CN" b="1" dirty="0"/>
              <a:t>Model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38A3D-21DE-9440-AD73-E27B4034D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RNN </a:t>
            </a:r>
            <a:r>
              <a:rPr lang="en-US" b="1" dirty="0"/>
              <a:t>Advantages</a:t>
            </a:r>
            <a:r>
              <a:rPr lang="en-US" dirty="0"/>
              <a:t>: </a:t>
            </a:r>
            <a:endParaRPr lang="en-US" dirty="0">
              <a:effectLst/>
            </a:endParaRPr>
          </a:p>
          <a:p>
            <a:pPr lvl="1"/>
            <a:r>
              <a:rPr lang="en-US" dirty="0"/>
              <a:t>Can process any length input </a:t>
            </a:r>
          </a:p>
          <a:p>
            <a:pPr lvl="1"/>
            <a:r>
              <a:rPr lang="en-US" dirty="0"/>
              <a:t>Model size doesn’t increase for longer input </a:t>
            </a:r>
            <a:endParaRPr lang="en-US" dirty="0">
              <a:effectLst/>
            </a:endParaRPr>
          </a:p>
          <a:p>
            <a:pPr lvl="1"/>
            <a:r>
              <a:rPr lang="en-US" dirty="0"/>
              <a:t>Computation for step t can (in theory) use information from many steps back </a:t>
            </a:r>
            <a:endParaRPr lang="en-US" dirty="0">
              <a:effectLst/>
            </a:endParaRPr>
          </a:p>
          <a:p>
            <a:pPr lvl="1"/>
            <a:r>
              <a:rPr lang="en-US" dirty="0"/>
              <a:t>representations shared across timesteps </a:t>
            </a:r>
          </a:p>
          <a:p>
            <a:r>
              <a:rPr lang="en-US" dirty="0"/>
              <a:t>Remaining </a:t>
            </a:r>
            <a:r>
              <a:rPr lang="en-US" b="1" dirty="0"/>
              <a:t>Problems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Recurrent computation is slow </a:t>
            </a:r>
          </a:p>
          <a:p>
            <a:pPr lvl="1"/>
            <a:r>
              <a:rPr lang="en-US" dirty="0"/>
              <a:t>In practice, difficult to access information from many steps back </a:t>
            </a:r>
            <a:endParaRPr lang="en-US" dirty="0">
              <a:effectLst/>
            </a:endParaRPr>
          </a:p>
          <a:p>
            <a:pPr lvl="1"/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2904-AB5E-6843-9445-6FA07E9BA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Training</a:t>
            </a:r>
            <a:r>
              <a:rPr lang="zh-CN" altLang="en-US" b="1" dirty="0"/>
              <a:t> </a:t>
            </a:r>
            <a:r>
              <a:rPr lang="en-US" altLang="zh-CN" b="1" dirty="0"/>
              <a:t>RNN-LM</a:t>
            </a:r>
            <a:r>
              <a:rPr lang="zh-CN" altLang="en-US" b="1" dirty="0"/>
              <a:t> </a:t>
            </a:r>
            <a:r>
              <a:rPr lang="en-US" altLang="zh-CN" b="1" dirty="0"/>
              <a:t>to</a:t>
            </a:r>
            <a:r>
              <a:rPr lang="zh-CN" altLang="en-US" b="1" dirty="0"/>
              <a:t> </a:t>
            </a:r>
            <a:r>
              <a:rPr lang="en-US" altLang="zh-CN" b="1" dirty="0"/>
              <a:t>predict</a:t>
            </a:r>
            <a:r>
              <a:rPr lang="zh-CN" altLang="en-US" b="1" dirty="0"/>
              <a:t> </a:t>
            </a:r>
            <a:r>
              <a:rPr lang="en-US" altLang="zh-CN" b="1" dirty="0"/>
              <a:t>next</a:t>
            </a:r>
            <a:r>
              <a:rPr lang="zh-CN" altLang="en-US" b="1" dirty="0"/>
              <a:t> </a:t>
            </a:r>
            <a:r>
              <a:rPr lang="en-US" altLang="zh-CN" b="1" dirty="0"/>
              <a:t>word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54CA7-4ADD-0B4B-9012-C41466336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1473199"/>
            <a:ext cx="9081384" cy="4803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A290BB-99B3-3140-A3FD-36C6AD5A1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751" y="1618928"/>
            <a:ext cx="9037499" cy="4658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2F2A3D-C143-4449-859D-6574119F9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92" y="1546063"/>
            <a:ext cx="11684708" cy="465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6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2904-AB5E-6843-9445-6FA07E9BA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 model variants 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E86D6A7-8849-F647-B3AC-51E284EC2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397" y="1209151"/>
            <a:ext cx="6023056" cy="536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2F36E1-7C12-3D49-99AB-EEDA12471A30}"/>
              </a:ext>
            </a:extLst>
          </p:cNvPr>
          <p:cNvSpPr/>
          <p:nvPr/>
        </p:nvSpPr>
        <p:spPr>
          <a:xfrm>
            <a:off x="7319058" y="36937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959595"/>
                </a:solidFill>
                <a:effectLst/>
                <a:latin typeface="Helvetica" pitchFamily="2" charset="0"/>
              </a:rPr>
              <a:t>Pham et al, EMNLP 2016, https://</a:t>
            </a:r>
            <a:r>
              <a:rPr lang="en-US" dirty="0" err="1">
                <a:solidFill>
                  <a:srgbClr val="959595"/>
                </a:solidFill>
                <a:effectLst/>
                <a:latin typeface="Helvetica" pitchFamily="2" charset="0"/>
              </a:rPr>
              <a:t>www.aclweb.org</a:t>
            </a:r>
            <a:r>
              <a:rPr lang="en-US" dirty="0">
                <a:solidFill>
                  <a:srgbClr val="959595"/>
                </a:solidFill>
                <a:effectLst/>
                <a:latin typeface="Helvetica" pitchFamily="2" charset="0"/>
              </a:rPr>
              <a:t>/anthology/D16-1123</a:t>
            </a:r>
          </a:p>
        </p:txBody>
      </p:sp>
    </p:spTree>
    <p:extLst>
      <p:ext uri="{BB962C8B-B14F-4D97-AF65-F5344CB8AC3E}">
        <p14:creationId xmlns:p14="http://schemas.microsoft.com/office/powerpoint/2010/main" val="555844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435BF-BF1C-1A48-95A1-3929D8AB6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attention!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49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855EC-4DDD-CA4C-A090-749F40D88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Sentiment</a:t>
            </a:r>
            <a:r>
              <a:rPr lang="en-US" b="1" dirty="0"/>
              <a:t> classification in general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9F557-9EE8-574D-97C4-FF2E4B8D2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10515600" cy="4219025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1CEE3B73-DAB6-BD4C-B329-140EFB20AF76}"/>
              </a:ext>
            </a:extLst>
          </p:cNvPr>
          <p:cNvSpPr/>
          <p:nvPr/>
        </p:nvSpPr>
        <p:spPr>
          <a:xfrm>
            <a:off x="9407951" y="2422689"/>
            <a:ext cx="1036948" cy="224357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50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D1DE-94E6-7A4E-982C-6DBE3B44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Text label</a:t>
            </a:r>
            <a:r>
              <a:rPr lang="en-US" altLang="zh-CN" b="1" dirty="0"/>
              <a:t>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20C1-27E9-9547-8E2E-018D88C26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 labels: </a:t>
            </a:r>
            <a:endParaRPr lang="en-US" dirty="0">
              <a:effectLst/>
            </a:endParaRPr>
          </a:p>
          <a:p>
            <a:pPr lvl="1"/>
            <a:r>
              <a:rPr lang="en-US" dirty="0"/>
              <a:t>Label is known: </a:t>
            </a:r>
          </a:p>
          <a:p>
            <a:pPr lvl="2"/>
            <a:r>
              <a:rPr lang="en-US" dirty="0"/>
              <a:t>Binary classification: spam filtering/sentiment analysis </a:t>
            </a:r>
          </a:p>
          <a:p>
            <a:pPr lvl="2"/>
            <a:r>
              <a:rPr lang="en-US" dirty="0"/>
              <a:t>Multi-class classification: categorization of goods </a:t>
            </a:r>
          </a:p>
          <a:p>
            <a:pPr lvl="2"/>
            <a:r>
              <a:rPr lang="en-US" dirty="0"/>
              <a:t>Multi-label classification: #hashtag prediction </a:t>
            </a:r>
          </a:p>
          <a:p>
            <a:endParaRPr lang="en-US" dirty="0"/>
          </a:p>
          <a:p>
            <a:r>
              <a:rPr lang="en-US" dirty="0"/>
              <a:t>Continuous labels: predict a price by a product description 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043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855EC-4DDD-CA4C-A090-749F40D88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Sentiment</a:t>
            </a:r>
            <a:r>
              <a:rPr lang="en-US" dirty="0"/>
              <a:t> classification in general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9F557-9EE8-574D-97C4-FF2E4B8D2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10515600" cy="4219025"/>
          </a:xfrm>
          <a:prstGeom prst="rect">
            <a:avLst/>
          </a:prstGeom>
        </p:spPr>
      </p:pic>
      <p:sp>
        <p:nvSpPr>
          <p:cNvPr id="6" name="Double Bracket 5">
            <a:extLst>
              <a:ext uri="{FF2B5EF4-FFF2-40B4-BE49-F238E27FC236}">
                <a16:creationId xmlns:a16="http://schemas.microsoft.com/office/drawing/2014/main" id="{C19784C5-E961-7748-8F30-783D55514CB3}"/>
              </a:ext>
            </a:extLst>
          </p:cNvPr>
          <p:cNvSpPr/>
          <p:nvPr/>
        </p:nvSpPr>
        <p:spPr>
          <a:xfrm>
            <a:off x="6344239" y="2318994"/>
            <a:ext cx="2941163" cy="2554664"/>
          </a:xfrm>
          <a:prstGeom prst="bracketPair">
            <a:avLst/>
          </a:prstGeom>
          <a:noFill/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21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DC00-7C54-3B4E-9A25-B88230AE3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Classification </a:t>
            </a:r>
            <a:r>
              <a:rPr lang="en-US" altLang="zh-CN" b="1" dirty="0"/>
              <a:t>A</a:t>
            </a:r>
            <a:r>
              <a:rPr lang="en-US" b="1" dirty="0"/>
              <a:t>lgorithms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F16BB-4A58-E745-A253-9ECEDF384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Maximum Entropy Method </a:t>
            </a:r>
          </a:p>
          <a:p>
            <a:pPr lvl="1"/>
            <a:r>
              <a:rPr lang="en-US" sz="2000" dirty="0"/>
              <a:t>i.e. </a:t>
            </a:r>
            <a:r>
              <a:rPr lang="en-US" sz="2000" dirty="0" err="1"/>
              <a:t>sklearn.linear_model.LogisticRegression</a:t>
            </a:r>
            <a:endParaRPr lang="en-US" sz="2000" dirty="0"/>
          </a:p>
          <a:p>
            <a:endParaRPr lang="en-US" sz="2400" dirty="0">
              <a:effectLst/>
            </a:endParaRPr>
          </a:p>
          <a:p>
            <a:r>
              <a:rPr lang="en-US" sz="2400" dirty="0"/>
              <a:t>Multinomial Naive Bayes </a:t>
            </a:r>
          </a:p>
          <a:p>
            <a:pPr lvl="1"/>
            <a:r>
              <a:rPr lang="en-US" sz="2000" dirty="0" err="1"/>
              <a:t>i</a:t>
            </a:r>
            <a:r>
              <a:rPr lang="en-US" sz="2000" dirty="0"/>
              <a:t>.,e. </a:t>
            </a:r>
            <a:r>
              <a:rPr lang="en-US" sz="2000" dirty="0" err="1"/>
              <a:t>sklearn.naive_bayes.MultinomialNB</a:t>
            </a:r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26180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855EC-4DDD-CA4C-A090-749F40D88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Sentiment</a:t>
            </a:r>
            <a:r>
              <a:rPr lang="en-US" dirty="0"/>
              <a:t> classification in general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9F557-9EE8-574D-97C4-FF2E4B8D2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10515600" cy="4219025"/>
          </a:xfrm>
          <a:prstGeom prst="rect">
            <a:avLst/>
          </a:prstGeom>
        </p:spPr>
      </p:pic>
      <p:sp>
        <p:nvSpPr>
          <p:cNvPr id="6" name="Double Bracket 5">
            <a:extLst>
              <a:ext uri="{FF2B5EF4-FFF2-40B4-BE49-F238E27FC236}">
                <a16:creationId xmlns:a16="http://schemas.microsoft.com/office/drawing/2014/main" id="{C19784C5-E961-7748-8F30-783D55514CB3}"/>
              </a:ext>
            </a:extLst>
          </p:cNvPr>
          <p:cNvSpPr/>
          <p:nvPr/>
        </p:nvSpPr>
        <p:spPr>
          <a:xfrm>
            <a:off x="2213674" y="2287463"/>
            <a:ext cx="2941163" cy="2554664"/>
          </a:xfrm>
          <a:prstGeom prst="bracketPair">
            <a:avLst/>
          </a:prstGeom>
          <a:noFill/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27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6C4BB-7C98-0E45-8677-E611DD0DC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Text representation: feature engineering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5E12B-1228-4C47-B8D0-8059C4C01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General statistics: text length, text length variance,... </a:t>
            </a:r>
          </a:p>
          <a:p>
            <a:r>
              <a:rPr lang="en-US" sz="2400" dirty="0"/>
              <a:t>Scores from tagged word lists: </a:t>
            </a:r>
            <a:endParaRPr lang="en-US" sz="2400" dirty="0">
              <a:effectLst/>
            </a:endParaRPr>
          </a:p>
          <a:p>
            <a:pPr lvl="1"/>
            <a:r>
              <a:rPr lang="en-US" dirty="0"/>
              <a:t>  Sentiment dictionaries: </a:t>
            </a:r>
            <a:r>
              <a:rPr lang="en-US" dirty="0" err="1"/>
              <a:t>SentiWordNet</a:t>
            </a:r>
            <a:r>
              <a:rPr lang="en-US" dirty="0"/>
              <a:t>, </a:t>
            </a:r>
            <a:r>
              <a:rPr lang="en-US" dirty="0" err="1"/>
              <a:t>SentiWords</a:t>
            </a:r>
            <a:r>
              <a:rPr lang="en-US" dirty="0"/>
              <a:t>, ... </a:t>
            </a:r>
            <a:endParaRPr lang="en-US" dirty="0">
              <a:effectLst/>
            </a:endParaRPr>
          </a:p>
          <a:p>
            <a:pPr lvl="1"/>
            <a:r>
              <a:rPr lang="en-US" dirty="0"/>
              <a:t>  Subjectivity/objectivity dictionaries</a:t>
            </a:r>
            <a:endParaRPr lang="en-US" dirty="0">
              <a:effectLst/>
            </a:endParaRPr>
          </a:p>
          <a:p>
            <a:r>
              <a:rPr lang="en-US" sz="2400" dirty="0"/>
              <a:t>Syntactic features: </a:t>
            </a:r>
            <a:endParaRPr lang="en-US" sz="2400" dirty="0">
              <a:effectLst/>
            </a:endParaRPr>
          </a:p>
          <a:p>
            <a:pPr lvl="1"/>
            <a:r>
              <a:rPr lang="en-US" dirty="0"/>
              <a:t> POS tags </a:t>
            </a:r>
            <a:endParaRPr lang="en-US" dirty="0">
              <a:effectLst/>
            </a:endParaRPr>
          </a:p>
          <a:p>
            <a:r>
              <a:rPr lang="en-US" sz="2400" dirty="0"/>
              <a:t>Ad-hoc features: e.g. number of emojis </a:t>
            </a:r>
            <a:endParaRPr lang="en-US" sz="2400" dirty="0">
              <a:effectLst/>
            </a:endParaRPr>
          </a:p>
          <a:p>
            <a:endParaRPr lang="en-US" sz="24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F205D84-C4D0-7949-82FB-B855D874E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288" y="3248025"/>
            <a:ext cx="3802183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443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1023</Words>
  <Application>Microsoft Macintosh PowerPoint</Application>
  <PresentationFormat>Widescreen</PresentationFormat>
  <Paragraphs>131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Helvetica</vt:lpstr>
      <vt:lpstr>Office Theme</vt:lpstr>
      <vt:lpstr>Case study: Sentiment Analysis</vt:lpstr>
      <vt:lpstr>Why do we need to classify texts?</vt:lpstr>
      <vt:lpstr>Popular Benchmarks</vt:lpstr>
      <vt:lpstr>Sentiment classification in general</vt:lpstr>
      <vt:lpstr>Text labels</vt:lpstr>
      <vt:lpstr>Sentiment classification in general </vt:lpstr>
      <vt:lpstr>Classification Algorithms </vt:lpstr>
      <vt:lpstr>Sentiment classification in general </vt:lpstr>
      <vt:lpstr>Text representation: feature engineering </vt:lpstr>
      <vt:lpstr>Sparse text representation: BOW </vt:lpstr>
      <vt:lpstr>Problems with BOW representation: </vt:lpstr>
      <vt:lpstr>Dense text representation: NBOW </vt:lpstr>
      <vt:lpstr>BOW and NBOW: the shared problems </vt:lpstr>
      <vt:lpstr>Multilayer perceptron</vt:lpstr>
      <vt:lpstr>Convolutional Neural Network</vt:lpstr>
      <vt:lpstr>Convolutional Neural Network</vt:lpstr>
      <vt:lpstr>CNN improvement</vt:lpstr>
      <vt:lpstr>Recurrent NN for sentiment classification </vt:lpstr>
      <vt:lpstr>Recurrent NN for sentiment classification </vt:lpstr>
      <vt:lpstr>RNN for sentiment classification</vt:lpstr>
      <vt:lpstr>CNN vs RNN</vt:lpstr>
      <vt:lpstr>RNN-CNN model</vt:lpstr>
      <vt:lpstr>Case study: Next Word prediction</vt:lpstr>
      <vt:lpstr>Language modeling</vt:lpstr>
      <vt:lpstr>Where could we see LMs?</vt:lpstr>
      <vt:lpstr>Sentence probabilities: intuitive interpretation</vt:lpstr>
      <vt:lpstr>Language models in NLP</vt:lpstr>
      <vt:lpstr>N-gram Language Models</vt:lpstr>
      <vt:lpstr>N-gram Language Models</vt:lpstr>
      <vt:lpstr>Example: 4-gram model</vt:lpstr>
      <vt:lpstr>Neural Language Model</vt:lpstr>
      <vt:lpstr>RNN Language Model</vt:lpstr>
      <vt:lpstr>Training RNN-LM to predict next word</vt:lpstr>
      <vt:lpstr>Other model variants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study: Sentiment Analysis</dc:title>
  <dc:creator>lqchen albert</dc:creator>
  <cp:lastModifiedBy>lqchen albert</cp:lastModifiedBy>
  <cp:revision>40</cp:revision>
  <dcterms:created xsi:type="dcterms:W3CDTF">2019-12-30T19:00:51Z</dcterms:created>
  <dcterms:modified xsi:type="dcterms:W3CDTF">2020-01-05T15:08:00Z</dcterms:modified>
</cp:coreProperties>
</file>